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2" r:id="rId1"/>
  </p:sldMasterIdLst>
  <p:notesMasterIdLst>
    <p:notesMasterId r:id="rId16"/>
  </p:notesMasterIdLst>
  <p:sldIdLst>
    <p:sldId id="313" r:id="rId2"/>
    <p:sldId id="257" r:id="rId3"/>
    <p:sldId id="316" r:id="rId4"/>
    <p:sldId id="318" r:id="rId5"/>
    <p:sldId id="317" r:id="rId6"/>
    <p:sldId id="296" r:id="rId7"/>
    <p:sldId id="314" r:id="rId8"/>
    <p:sldId id="297" r:id="rId9"/>
    <p:sldId id="298" r:id="rId10"/>
    <p:sldId id="321" r:id="rId11"/>
    <p:sldId id="299" r:id="rId12"/>
    <p:sldId id="319" r:id="rId13"/>
    <p:sldId id="320" r:id="rId14"/>
    <p:sldId id="315" r:id="rId15"/>
  </p:sldIdLst>
  <p:sldSz cx="9144000" cy="6858000" type="screen4x3"/>
  <p:notesSz cx="6858000" cy="9144000"/>
  <p:custDataLst>
    <p:tags r:id="rId17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2" autoAdjust="0"/>
    <p:restoredTop sz="94660"/>
  </p:normalViewPr>
  <p:slideViewPr>
    <p:cSldViewPr>
      <p:cViewPr varScale="1">
        <p:scale>
          <a:sx n="98" d="100"/>
          <a:sy n="98" d="100"/>
        </p:scale>
        <p:origin x="160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85FE1-403C-496D-96A5-1BAC009BB183}" type="datetimeFigureOut">
              <a:rPr lang="zh-TW" altLang="en-US" smtClean="0"/>
              <a:t>2013/2/25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04E2C-FC8B-410C-B4B6-FC6D455861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45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B50C-9A41-4CB3-8A2F-238F436AF36A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3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36674-21B6-4018-AF41-78E6183AAD65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75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E01C-EF0F-4C13-B974-EE641C97F415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56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56D1-DD0B-4694-AC7E-C50B5A8D61A9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23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B56E-4B14-40D5-81B0-6143A12E7ECE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7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869B-98AA-4E6C-9415-F0DC764BCCEC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41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B0E-0930-43D6-9DDB-FB226D0113DB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89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5EE6B-19D8-4C65-A2CB-029EC0714A66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0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F4C9-71D1-4A6A-AF14-7547DCF9B981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7743-69EB-4A54-B8CD-C0A45422F348}" type="datetime2">
              <a:rPr lang="en-US" altLang="zh-TW" smtClean="0"/>
              <a:t>Monday, February 25, 2013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56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19932-AA43-4670-8AF4-F1CBB8C2B0A3}" type="datetime2">
              <a:rPr lang="en-US" altLang="zh-TW" smtClean="0"/>
              <a:t>Monday, February 25, 2013</a:t>
            </a:fld>
            <a:r>
              <a:rPr lang="zh-TW" altLang="en-US" smtClean="0"/>
              <a:t> </a:t>
            </a:r>
            <a:r>
              <a:rPr lang="en-US" altLang="zh-TW" dirty="0" smtClean="0"/>
              <a:t>RFLAB, NCTU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AEBF7-C0E1-40E2-8435-FB8C153C4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2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8759"/>
            <a:ext cx="7772400" cy="302433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NCTU IEE 5046</a:t>
            </a:r>
            <a:br>
              <a:rPr lang="en-US" altLang="zh-TW" dirty="0" smtClean="0"/>
            </a:br>
            <a:r>
              <a:rPr lang="zh-TW" altLang="en-US" dirty="0" smtClean="0"/>
              <a:t>高頻電路設計與實驗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PCB design with</a:t>
            </a:r>
            <a:br>
              <a:rPr lang="en-US" altLang="zh-TW" dirty="0" smtClean="0"/>
            </a:br>
            <a:r>
              <a:rPr lang="en-US" altLang="zh-TW" dirty="0" smtClean="0"/>
              <a:t>Pad Designer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800" dirty="0" smtClean="0"/>
              <a:t>Lecturer: Professor Yu-</a:t>
            </a:r>
            <a:r>
              <a:rPr lang="en-US" altLang="zh-TW" sz="2800" dirty="0" err="1" smtClean="0"/>
              <a:t>Jiu</a:t>
            </a:r>
            <a:r>
              <a:rPr lang="en-US" altLang="zh-TW" sz="2800" dirty="0" smtClean="0"/>
              <a:t> Wang</a:t>
            </a:r>
          </a:p>
          <a:p>
            <a:r>
              <a:rPr lang="en-US" altLang="zh-TW" sz="2800" dirty="0" smtClean="0"/>
              <a:t>TA: </a:t>
            </a:r>
            <a:r>
              <a:rPr lang="zh-TW" altLang="en-US" sz="2800" dirty="0" smtClean="0"/>
              <a:t>李道一</a:t>
            </a:r>
            <a:r>
              <a:rPr lang="en-US" altLang="zh-TW" sz="2800" dirty="0" smtClean="0"/>
              <a:t>michael@rfvlsi.ee.nctu.edu.tw</a:t>
            </a:r>
          </a:p>
          <a:p>
            <a:r>
              <a:rPr lang="en-US" altLang="zh-TW" sz="2800" dirty="0" smtClean="0"/>
              <a:t>Document coauthor: Jon-Jin Chen</a:t>
            </a:r>
          </a:p>
        </p:txBody>
      </p:sp>
    </p:spTree>
    <p:extLst>
      <p:ext uri="{BB962C8B-B14F-4D97-AF65-F5344CB8AC3E}">
        <p14:creationId xmlns:p14="http://schemas.microsoft.com/office/powerpoint/2010/main" val="30466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Create </a:t>
            </a:r>
            <a:r>
              <a:rPr lang="en-US" altLang="zh-TW" sz="3600" b="1" i="1" dirty="0" err="1" smtClean="0"/>
              <a:t>antipad</a:t>
            </a:r>
            <a:r>
              <a:rPr lang="en-US" altLang="zh-TW" sz="3600" dirty="0" smtClean="0"/>
              <a:t> / </a:t>
            </a:r>
            <a:r>
              <a:rPr lang="en-US" altLang="zh-TW" sz="3600" b="1" i="1" dirty="0" err="1" smtClean="0"/>
              <a:t>soldermask</a:t>
            </a:r>
            <a:r>
              <a:rPr lang="en-US" altLang="zh-TW" sz="3600" dirty="0" smtClean="0"/>
              <a:t> for a </a:t>
            </a:r>
            <a:r>
              <a:rPr lang="en-US" altLang="zh-TW" sz="3600" dirty="0" err="1" smtClean="0"/>
              <a:t>padstack</a:t>
            </a:r>
            <a:endParaRPr lang="zh-TW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Generally, </a:t>
            </a:r>
            <a:r>
              <a:rPr lang="en-US" altLang="zh-TW" dirty="0" err="1" smtClean="0"/>
              <a:t>antipad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soldermask</a:t>
            </a:r>
            <a:r>
              <a:rPr lang="en-US" altLang="zh-TW" dirty="0" smtClean="0"/>
              <a:t> encloses regular pad by 3 mil (Depends on the min. etching gap of PCB process)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631972"/>
                  </p:ext>
                </p:extLst>
              </p:nvPr>
            </p:nvGraphicFramePr>
            <p:xfrm>
              <a:off x="683568" y="3036355"/>
              <a:ext cx="7776864" cy="30569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4216"/>
                    <a:gridCol w="1944216"/>
                    <a:gridCol w="1944216"/>
                    <a:gridCol w="1944216"/>
                  </a:tblGrid>
                  <a:tr h="393525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Circle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Rectangle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Shape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45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Regular</a:t>
                          </a:r>
                          <a:r>
                            <a:rPr lang="en-US" altLang="zh-TW" baseline="0" dirty="0" smtClean="0"/>
                            <a:t> 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W mil</a:t>
                          </a:r>
                          <a:r>
                            <a:rPr lang="en-US" altLang="zh-TW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baseline="0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L</a:t>
                          </a:r>
                          <a:r>
                            <a:rPr lang="en-US" altLang="zh-TW" baseline="0" dirty="0" smtClean="0"/>
                            <a:t>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mtClean="0"/>
                            <a:t>Manually</a:t>
                          </a:r>
                          <a:r>
                            <a:rPr lang="en-US" altLang="zh-TW" baseline="0" smtClean="0"/>
                            <a:t> assign</a:t>
                          </a:r>
                          <a:endParaRPr lang="zh-TW" altLang="en-US"/>
                        </a:p>
                      </a:txBody>
                      <a:tcPr/>
                    </a:tc>
                  </a:tr>
                  <a:tr h="688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/>
                            <a:t>Antipad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W+6mil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L+6</a:t>
                          </a:r>
                          <a:r>
                            <a:rPr lang="en-US" altLang="zh-TW" baseline="0" dirty="0" smtClean="0"/>
                            <a:t>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88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Solder Mask</a:t>
                          </a:r>
                          <a:r>
                            <a:rPr lang="en-US" altLang="zh-TW" baseline="0" dirty="0" smtClean="0"/>
                            <a:t> Top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W+6mil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L+6</a:t>
                          </a:r>
                          <a:r>
                            <a:rPr lang="en-US" altLang="zh-TW" baseline="0" dirty="0" smtClean="0"/>
                            <a:t>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074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Thermal</a:t>
                          </a:r>
                          <a:r>
                            <a:rPr lang="en-US" altLang="zh-TW" baseline="0" dirty="0" smtClean="0"/>
                            <a:t> Relief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W+6mil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L+6</a:t>
                          </a:r>
                          <a:r>
                            <a:rPr lang="en-US" altLang="zh-TW" baseline="0" dirty="0" smtClean="0"/>
                            <a:t>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631972"/>
                  </p:ext>
                </p:extLst>
              </p:nvPr>
            </p:nvGraphicFramePr>
            <p:xfrm>
              <a:off x="683568" y="3036355"/>
              <a:ext cx="7776864" cy="30569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4216"/>
                    <a:gridCol w="1944216"/>
                    <a:gridCol w="1944216"/>
                    <a:gridCol w="1944216"/>
                  </a:tblGrid>
                  <a:tr h="393525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Circle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Rectangle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Shape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45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Regular</a:t>
                          </a:r>
                          <a:r>
                            <a:rPr lang="en-US" altLang="zh-TW" baseline="0" dirty="0" smtClean="0"/>
                            <a:t> 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66038" r="-100000" b="-327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mtClean="0"/>
                            <a:t>Manually</a:t>
                          </a:r>
                          <a:r>
                            <a:rPr lang="en-US" altLang="zh-TW" baseline="0" smtClean="0"/>
                            <a:t> assign</a:t>
                          </a:r>
                          <a:endParaRPr lang="zh-TW" altLang="en-US"/>
                        </a:p>
                      </a:txBody>
                      <a:tcPr/>
                    </a:tc>
                  </a:tr>
                  <a:tr h="688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/>
                            <a:t>Antipad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155752" r="-100000" b="-2070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88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Solder Mask</a:t>
                          </a:r>
                          <a:r>
                            <a:rPr lang="en-US" altLang="zh-TW" baseline="0" dirty="0" smtClean="0"/>
                            <a:t> Top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255752" r="-100000" b="-1070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Thermal</a:t>
                          </a:r>
                          <a:r>
                            <a:rPr lang="en-US" altLang="zh-TW" baseline="0" dirty="0" smtClean="0"/>
                            <a:t> Relief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R+6 mil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382857" r="-10000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Manually</a:t>
                          </a:r>
                          <a:r>
                            <a:rPr lang="en-US" altLang="zh-TW" baseline="0" dirty="0" smtClean="0"/>
                            <a:t> assign</a:t>
                          </a:r>
                        </a:p>
                        <a:p>
                          <a:pPr algn="ctr"/>
                          <a:r>
                            <a:rPr lang="en-US" altLang="zh-TW" baseline="0" dirty="0" smtClean="0"/>
                            <a:t>(Align Origin)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798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Special Shaped Pads</a:t>
            </a:r>
            <a:br>
              <a:rPr lang="en-US" altLang="zh-TW" dirty="0" smtClean="0"/>
            </a:br>
            <a:r>
              <a:rPr lang="en-US" altLang="zh-TW" dirty="0" smtClean="0"/>
              <a:t>New “Shape symbol” in PCB Editor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File -&gt; New </a:t>
            </a:r>
          </a:p>
          <a:p>
            <a:pPr lvl="1"/>
            <a:r>
              <a:rPr lang="en-US" altLang="zh-TW" dirty="0" smtClean="0"/>
              <a:t>Create a </a:t>
            </a:r>
            <a:r>
              <a:rPr lang="en-US" altLang="zh-TW" b="1" i="1" dirty="0" smtClean="0"/>
              <a:t>shape symbol</a:t>
            </a:r>
          </a:p>
          <a:p>
            <a:r>
              <a:rPr lang="zh-TW" altLang="en-US" dirty="0" smtClean="0"/>
              <a:t>此時只有</a:t>
            </a:r>
            <a:r>
              <a:rPr lang="en-US" altLang="zh-TW" dirty="0" smtClean="0"/>
              <a:t>Etch</a:t>
            </a:r>
            <a:r>
              <a:rPr lang="zh-TW" altLang="en-US" dirty="0" smtClean="0"/>
              <a:t>可以用</a:t>
            </a:r>
            <a:endParaRPr lang="en-US" altLang="zh-TW" dirty="0" smtClean="0"/>
          </a:p>
          <a:p>
            <a:r>
              <a:rPr lang="zh-TW" altLang="en-US" dirty="0" smtClean="0"/>
              <a:t>用上列工具列畫出想要的圖形後</a:t>
            </a:r>
            <a:endParaRPr lang="en-US" altLang="zh-TW" dirty="0" smtClean="0"/>
          </a:p>
          <a:p>
            <a:r>
              <a:rPr lang="en-US" altLang="zh-TW" dirty="0" smtClean="0"/>
              <a:t>Shape -&gt; Merge Shapes</a:t>
            </a:r>
            <a:r>
              <a:rPr lang="zh-TW" altLang="en-US" dirty="0" smtClean="0"/>
              <a:t>可以把圖合再一起，才不會有</a:t>
            </a:r>
            <a:r>
              <a:rPr lang="en-US" altLang="zh-TW" dirty="0" smtClean="0"/>
              <a:t>DRC Error</a:t>
            </a:r>
          </a:p>
          <a:p>
            <a:r>
              <a:rPr lang="zh-TW" altLang="en-US" dirty="0" smtClean="0"/>
              <a:t>畫完後直接在外面加一層</a:t>
            </a:r>
            <a:r>
              <a:rPr lang="en-US" altLang="zh-TW" dirty="0" smtClean="0"/>
              <a:t>3mil</a:t>
            </a:r>
            <a:r>
              <a:rPr lang="zh-TW" altLang="en-US" dirty="0" smtClean="0"/>
              <a:t>的框用來做</a:t>
            </a:r>
            <a:r>
              <a:rPr lang="en-US" altLang="zh-TW" dirty="0" smtClean="0"/>
              <a:t>Pad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Soldermask</a:t>
            </a:r>
            <a:r>
              <a:rPr lang="en-US" altLang="zh-TW" dirty="0" smtClean="0"/>
              <a:t> (</a:t>
            </a:r>
            <a:r>
              <a:rPr lang="zh-TW" altLang="en-US" dirty="0" smtClean="0"/>
              <a:t>要另存</a:t>
            </a:r>
            <a:r>
              <a:rPr lang="en-US" altLang="zh-TW" dirty="0" smtClean="0"/>
              <a:t>)</a:t>
            </a:r>
            <a:r>
              <a:rPr lang="zh-TW" altLang="en-US" dirty="0" smtClean="0"/>
              <a:t>這樣他們就會對齊</a:t>
            </a:r>
            <a:endParaRPr lang="en-US" altLang="zh-TW" dirty="0" smtClean="0"/>
          </a:p>
          <a:p>
            <a:r>
              <a:rPr lang="en-US" altLang="zh-TW" dirty="0" smtClean="0"/>
              <a:t>Default drill hole location is the origin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010025" cy="20383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1" y="4149080"/>
            <a:ext cx="45243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2" y="3717032"/>
            <a:ext cx="28003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0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SMA Connector </a:t>
            </a:r>
            <a:r>
              <a:rPr lang="en-US" altLang="zh-TW" dirty="0" err="1" smtClean="0"/>
              <a:t>Padstack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34680" cy="4525963"/>
          </a:xfrm>
        </p:spPr>
        <p:txBody>
          <a:bodyPr/>
          <a:lstStyle/>
          <a:p>
            <a:r>
              <a:rPr lang="en-US" altLang="zh-TW" dirty="0" smtClean="0"/>
              <a:t>Bo-Jiang(</a:t>
            </a:r>
            <a:r>
              <a:rPr lang="zh-TW" altLang="en-US" dirty="0"/>
              <a:t>帛</a:t>
            </a:r>
            <a:r>
              <a:rPr lang="zh-TW" altLang="en-US" dirty="0" smtClean="0"/>
              <a:t>江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7867LS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726905"/>
              </p:ext>
            </p:extLst>
          </p:nvPr>
        </p:nvGraphicFramePr>
        <p:xfrm>
          <a:off x="2339752" y="1412776"/>
          <a:ext cx="6400800" cy="497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Visio" r:id="rId3" imgW="6400800" imgH="4979541" progId="Visio.Drawing.11">
                  <p:embed/>
                </p:oleObj>
              </mc:Choice>
              <mc:Fallback>
                <p:oleObj name="Visio" r:id="rId3" imgW="6400800" imgH="4979541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412776"/>
                        <a:ext cx="6400800" cy="497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50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Surface Current Density Plot </a:t>
            </a:r>
            <a:br>
              <a:rPr lang="en-US" altLang="zh-TW" dirty="0" smtClean="0"/>
            </a:br>
            <a:r>
              <a:rPr lang="en-US" altLang="zh-TW" dirty="0" smtClean="0"/>
              <a:t>@ Radio Frequency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07" y="1600200"/>
            <a:ext cx="54297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6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Assignment 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pad-stack for SOLT</a:t>
            </a:r>
          </a:p>
          <a:p>
            <a:pPr lvl="1"/>
            <a:r>
              <a:rPr lang="en-US" altLang="zh-TW" dirty="0" err="1" smtClean="0"/>
              <a:t>short.dra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open.dra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load.dra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through.dra</a:t>
            </a:r>
            <a:endParaRPr lang="en-US" altLang="zh-TW" dirty="0" smtClean="0"/>
          </a:p>
          <a:p>
            <a:r>
              <a:rPr lang="en-US" altLang="zh-TW" dirty="0" smtClean="0"/>
              <a:t>Due: Apr. 16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 smtClean="0"/>
              <a:t>2013</a:t>
            </a:r>
            <a:endParaRPr lang="en-US" altLang="zh-TW" dirty="0" smtClean="0"/>
          </a:p>
          <a:p>
            <a:r>
              <a:rPr lang="en-US" altLang="zh-TW" b="1" i="1" dirty="0" smtClean="0"/>
              <a:t>Group-based demo (in class)</a:t>
            </a:r>
          </a:p>
          <a:p>
            <a:r>
              <a:rPr lang="en-US" altLang="zh-TW" b="1" i="1" dirty="0" smtClean="0"/>
              <a:t>Submit files to E3</a:t>
            </a:r>
            <a:endParaRPr lang="zh-TW" altLang="en-US" b="1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144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  <a:ea typeface="標楷體" pitchFamily="65" charset="-120"/>
              </a:rPr>
              <a:t>Related EDA</a:t>
            </a:r>
            <a:r>
              <a:rPr lang="zh-TW" altLang="en-US" dirty="0" smtClean="0">
                <a:latin typeface="+mn-lt"/>
                <a:ea typeface="標楷體" pitchFamily="65" charset="-120"/>
              </a:rPr>
              <a:t> </a:t>
            </a:r>
            <a:r>
              <a:rPr lang="en-US" altLang="zh-TW" dirty="0" smtClean="0">
                <a:latin typeface="+mn-lt"/>
                <a:ea typeface="標楷體" pitchFamily="65" charset="-120"/>
              </a:rPr>
              <a:t>tools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en-US" altLang="zh-TW" sz="4000" dirty="0" smtClean="0"/>
              <a:t>Pad Designer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165704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9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PCB basics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600200"/>
            <a:ext cx="367240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Solder mask</a:t>
            </a:r>
          </a:p>
          <a:p>
            <a:pPr lvl="1"/>
            <a:r>
              <a:rPr lang="en-US" altLang="zh-TW" dirty="0" smtClean="0"/>
              <a:t>Dark Green</a:t>
            </a:r>
          </a:p>
          <a:p>
            <a:r>
              <a:rPr lang="en-US" altLang="zh-TW" dirty="0" smtClean="0"/>
              <a:t>Etch layer</a:t>
            </a:r>
          </a:p>
          <a:p>
            <a:pPr lvl="1"/>
            <a:r>
              <a:rPr lang="en-US" altLang="zh-TW" dirty="0" smtClean="0"/>
              <a:t>i.e. Conductors</a:t>
            </a:r>
          </a:p>
          <a:p>
            <a:r>
              <a:rPr lang="en-US" altLang="zh-TW" dirty="0" smtClean="0"/>
              <a:t>Drill holes</a:t>
            </a:r>
          </a:p>
          <a:p>
            <a:pPr lvl="1"/>
            <a:r>
              <a:rPr lang="en-US" altLang="zh-TW" dirty="0" smtClean="0"/>
              <a:t>Look closer to the pads</a:t>
            </a:r>
          </a:p>
          <a:p>
            <a:r>
              <a:rPr lang="en-US" altLang="zh-TW" dirty="0" smtClean="0"/>
              <a:t>Silk Screen</a:t>
            </a:r>
          </a:p>
          <a:p>
            <a:pPr lvl="1"/>
            <a:r>
              <a:rPr lang="en-US" altLang="zh-TW" dirty="0" smtClean="0"/>
              <a:t>White characters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lines</a:t>
            </a:r>
          </a:p>
          <a:p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841762"/>
            <a:ext cx="5112569" cy="374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1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High Frequency PCB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en-US" altLang="zh-TW" dirty="0" smtClean="0"/>
              <a:t>Impedance control</a:t>
            </a:r>
          </a:p>
          <a:p>
            <a:r>
              <a:rPr lang="en-US" altLang="zh-TW" dirty="0" smtClean="0"/>
              <a:t>GND plane</a:t>
            </a:r>
          </a:p>
          <a:p>
            <a:r>
              <a:rPr lang="en-US" altLang="zh-TW" dirty="0" smtClean="0"/>
              <a:t>Cable to board transition</a:t>
            </a:r>
          </a:p>
          <a:p>
            <a:r>
              <a:rPr lang="en-US" altLang="zh-TW" dirty="0" smtClean="0"/>
              <a:t>EMI/EMC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54" y="1628800"/>
            <a:ext cx="4880802" cy="44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2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SMT Soldering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0744" cy="4525963"/>
          </a:xfrm>
        </p:spPr>
        <p:txBody>
          <a:bodyPr/>
          <a:lstStyle/>
          <a:p>
            <a:r>
              <a:rPr lang="en-US" altLang="zh-TW" dirty="0" smtClean="0"/>
              <a:t>Solder</a:t>
            </a:r>
          </a:p>
          <a:p>
            <a:r>
              <a:rPr lang="en-US" altLang="zh-TW" dirty="0" smtClean="0"/>
              <a:t>Solder paste</a:t>
            </a:r>
          </a:p>
          <a:p>
            <a:r>
              <a:rPr lang="en-US" altLang="zh-TW" dirty="0" smtClean="0"/>
              <a:t>Solder iron</a:t>
            </a:r>
          </a:p>
          <a:p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60848"/>
            <a:ext cx="4396002" cy="333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96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Pad-Stack (4</a:t>
            </a:r>
            <a:r>
              <a:rPr lang="zh-TW" altLang="en-US" dirty="0" smtClean="0"/>
              <a:t> </a:t>
            </a:r>
            <a:r>
              <a:rPr lang="en-US" altLang="zh-TW" dirty="0" smtClean="0"/>
              <a:t>Layer Stack Up)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17532" cy="323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7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84784"/>
            <a:ext cx="3312368" cy="461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Copper pad</a:t>
            </a:r>
          </a:p>
          <a:p>
            <a:r>
              <a:rPr lang="en-US" altLang="zh-TW" b="1" i="1" dirty="0" err="1" smtClean="0"/>
              <a:t>Antipad</a:t>
            </a:r>
            <a:endParaRPr lang="en-US" altLang="zh-TW" b="1" i="1" dirty="0" smtClean="0"/>
          </a:p>
          <a:p>
            <a:r>
              <a:rPr lang="en-US" altLang="zh-TW" dirty="0" smtClean="0"/>
              <a:t>Thermal Relief</a:t>
            </a:r>
          </a:p>
          <a:p>
            <a:r>
              <a:rPr lang="en-US" altLang="zh-TW" dirty="0" err="1" smtClean="0"/>
              <a:t>Soldermask</a:t>
            </a:r>
            <a:endParaRPr lang="en-US" altLang="zh-TW" dirty="0" smtClean="0"/>
          </a:p>
          <a:p>
            <a:r>
              <a:rPr lang="en-US" altLang="zh-TW" dirty="0" smtClean="0"/>
              <a:t>Drill</a:t>
            </a:r>
          </a:p>
          <a:p>
            <a:pPr lvl="1"/>
            <a:r>
              <a:rPr lang="en-US" altLang="zh-TW" dirty="0" smtClean="0"/>
              <a:t>Plated: Conductive</a:t>
            </a:r>
          </a:p>
          <a:p>
            <a:pPr lvl="1"/>
            <a:r>
              <a:rPr lang="en-US" altLang="zh-TW" dirty="0" smtClean="0"/>
              <a:t>Non-Plated: Isolated</a:t>
            </a:r>
          </a:p>
        </p:txBody>
      </p:sp>
    </p:spTree>
    <p:extLst>
      <p:ext uri="{BB962C8B-B14F-4D97-AF65-F5344CB8AC3E}">
        <p14:creationId xmlns:p14="http://schemas.microsoft.com/office/powerpoint/2010/main" val="1429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Create a Pad in </a:t>
            </a:r>
            <a:r>
              <a:rPr lang="en-US" altLang="zh-TW" i="1" dirty="0"/>
              <a:t>Pad Designer</a:t>
            </a:r>
            <a:br>
              <a:rPr lang="en-US" altLang="zh-TW" i="1" dirty="0"/>
            </a:br>
            <a:r>
              <a:rPr lang="en-US" altLang="zh-TW" i="1" dirty="0" smtClean="0"/>
              <a:t>“</a:t>
            </a:r>
            <a:r>
              <a:rPr lang="en-US" altLang="zh-TW" dirty="0" smtClean="0"/>
              <a:t>Parameters</a:t>
            </a:r>
            <a:r>
              <a:rPr lang="en-US" altLang="zh-TW" dirty="0"/>
              <a:t>” Tab</a:t>
            </a:r>
            <a:endParaRPr lang="zh-TW" altLang="en-US" i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340768"/>
            <a:ext cx="3960440" cy="5040560"/>
          </a:xfrm>
        </p:spPr>
        <p:txBody>
          <a:bodyPr>
            <a:noAutofit/>
          </a:bodyPr>
          <a:lstStyle/>
          <a:p>
            <a:r>
              <a:rPr lang="en-US" altLang="zh-TW" sz="2000" dirty="0" smtClean="0"/>
              <a:t>Start Pad Designer</a:t>
            </a:r>
          </a:p>
          <a:p>
            <a:r>
              <a:rPr lang="en-US" altLang="zh-TW" sz="2000" dirty="0" smtClean="0"/>
              <a:t>Switch to “Parameters” tab</a:t>
            </a:r>
          </a:p>
          <a:p>
            <a:r>
              <a:rPr lang="en-US" altLang="zh-TW" sz="2000" dirty="0" smtClean="0"/>
              <a:t>Set units to “mils” with decimal places 2</a:t>
            </a:r>
          </a:p>
          <a:p>
            <a:r>
              <a:rPr lang="en-US" altLang="zh-TW" sz="2000" dirty="0" smtClean="0"/>
              <a:t>Decide whether to place drill holes on pad, if no drills needed, set drill diameter to 0.</a:t>
            </a:r>
          </a:p>
          <a:p>
            <a:r>
              <a:rPr lang="en-US" altLang="zh-TW" sz="2000" dirty="0" smtClean="0"/>
              <a:t>Do not use rectangle shaped drill holes in your project</a:t>
            </a:r>
          </a:p>
          <a:p>
            <a:r>
              <a:rPr lang="en-US" altLang="zh-TW" sz="2000" dirty="0" smtClean="0"/>
              <a:t>Drill/Slot symbol: optional</a:t>
            </a:r>
          </a:p>
          <a:p>
            <a:r>
              <a:rPr lang="en-US" altLang="zh-TW" sz="2000" dirty="0" smtClean="0"/>
              <a:t>Define multiple drill on the upper right pane, check “enabled” to enable; Specify clearances if needed.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4474036" y="1556792"/>
            <a:ext cx="4274428" cy="4443759"/>
            <a:chOff x="3131840" y="1269157"/>
            <a:chExt cx="5685573" cy="5328592"/>
          </a:xfrm>
        </p:grpSpPr>
        <p:pic>
          <p:nvPicPr>
            <p:cNvPr id="2048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269157"/>
              <a:ext cx="5685573" cy="5328592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橢圓 6"/>
            <p:cNvSpPr/>
            <p:nvPr/>
          </p:nvSpPr>
          <p:spPr>
            <a:xfrm>
              <a:off x="4427984" y="2060848"/>
              <a:ext cx="79208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6300192" y="2132856"/>
              <a:ext cx="360040" cy="2880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63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Create a Pad in Pad Designer</a:t>
            </a:r>
            <a:br>
              <a:rPr lang="en-US" altLang="zh-TW" dirty="0" smtClean="0"/>
            </a:br>
            <a:r>
              <a:rPr lang="en-US" altLang="zh-TW" dirty="0" smtClean="0"/>
              <a:t>“Layers” Tab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 smtClean="0"/>
              <a:t>For SMD: Check “Single layer mode”</a:t>
            </a:r>
          </a:p>
          <a:p>
            <a:r>
              <a:rPr lang="en-US" altLang="zh-TW" dirty="0" smtClean="0"/>
              <a:t>Right click on “</a:t>
            </a:r>
            <a:r>
              <a:rPr lang="en-US" altLang="zh-TW" dirty="0" err="1" smtClean="0"/>
              <a:t>Bgn</a:t>
            </a:r>
            <a:r>
              <a:rPr lang="en-US" altLang="zh-TW" dirty="0" smtClean="0"/>
              <a:t>” to insert  layers </a:t>
            </a:r>
          </a:p>
          <a:p>
            <a:r>
              <a:rPr lang="en-US" altLang="zh-TW" dirty="0" smtClean="0"/>
              <a:t>Select regular</a:t>
            </a:r>
            <a:r>
              <a:rPr lang="zh-TW" altLang="en-US" dirty="0" smtClean="0"/>
              <a:t> </a:t>
            </a:r>
            <a:r>
              <a:rPr lang="en-US" altLang="zh-TW" dirty="0"/>
              <a:t>p</a:t>
            </a:r>
            <a:r>
              <a:rPr lang="en-US" altLang="zh-TW" dirty="0" smtClean="0"/>
              <a:t>ad shape and specify size</a:t>
            </a:r>
          </a:p>
          <a:p>
            <a:r>
              <a:rPr lang="en-US" altLang="zh-TW" b="1" i="1" dirty="0" err="1" smtClean="0"/>
              <a:t>Antipads</a:t>
            </a:r>
            <a:endParaRPr lang="en-US" altLang="zh-TW" b="1" i="1" dirty="0" smtClean="0"/>
          </a:p>
          <a:p>
            <a:pPr lvl="1"/>
            <a:r>
              <a:rPr lang="en-US" altLang="zh-TW" dirty="0"/>
              <a:t>for PCB with internal conducting layers, define </a:t>
            </a:r>
            <a:r>
              <a:rPr lang="en-US" altLang="zh-TW" dirty="0" err="1" smtClean="0"/>
              <a:t>antipads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should </a:t>
            </a:r>
            <a:r>
              <a:rPr lang="en-US" altLang="zh-TW" dirty="0"/>
              <a:t>be lager than regular pad , </a:t>
            </a:r>
            <a:r>
              <a:rPr lang="en-US" altLang="zh-TW" dirty="0" smtClean="0"/>
              <a:t>6 </a:t>
            </a:r>
            <a:r>
              <a:rPr lang="en-US" altLang="zh-TW" dirty="0"/>
              <a:t>mils </a:t>
            </a:r>
            <a:r>
              <a:rPr lang="en-US" altLang="zh-TW" dirty="0" smtClean="0"/>
              <a:t>around</a:t>
            </a:r>
          </a:p>
          <a:p>
            <a:r>
              <a:rPr lang="en-US" altLang="zh-TW" b="1" i="1" dirty="0" smtClean="0"/>
              <a:t>Solder-masks</a:t>
            </a:r>
            <a:r>
              <a:rPr lang="en-US" altLang="zh-TW" dirty="0" smtClean="0"/>
              <a:t> should</a:t>
            </a:r>
            <a:r>
              <a:rPr lang="zh-TW" altLang="en-US" dirty="0"/>
              <a:t> </a:t>
            </a:r>
            <a:r>
              <a:rPr lang="en-US" altLang="zh-TW" dirty="0" smtClean="0"/>
              <a:t>also be larger than regular pad</a:t>
            </a:r>
          </a:p>
          <a:p>
            <a:r>
              <a:rPr lang="en-US" altLang="zh-TW" dirty="0" smtClean="0"/>
              <a:t>Save your *.pad to the specified “PADPATH” in Allegro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NCTUEE RFLAB - PCB design with (C) TYLEE</a:t>
            </a:r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45" y="1628800"/>
            <a:ext cx="4595143" cy="4298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60"/>
            <a:ext cx="1196033" cy="90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23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ICHAEL@OKII9FVF81VAGRWD" val="4398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564</Words>
  <Application>Microsoft Office PowerPoint</Application>
  <PresentationFormat>如螢幕大小 (4:3)</PresentationFormat>
  <Paragraphs>108</Paragraphs>
  <Slides>14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新細明體</vt:lpstr>
      <vt:lpstr>標楷體</vt:lpstr>
      <vt:lpstr>Arial</vt:lpstr>
      <vt:lpstr>Calibri</vt:lpstr>
      <vt:lpstr>Cambria Math</vt:lpstr>
      <vt:lpstr>Office 佈景主題</vt:lpstr>
      <vt:lpstr>Visio</vt:lpstr>
      <vt:lpstr>NCTU IEE 5046 高頻電路設計與實驗 PCB design with Pad Designer</vt:lpstr>
      <vt:lpstr>Related EDA tools</vt:lpstr>
      <vt:lpstr>PCB basics</vt:lpstr>
      <vt:lpstr>High Frequency PCB</vt:lpstr>
      <vt:lpstr>SMT Soldering</vt:lpstr>
      <vt:lpstr>Pad-Stack (4 Layer Stack Up)</vt:lpstr>
      <vt:lpstr>Definitions</vt:lpstr>
      <vt:lpstr>Create a Pad in Pad Designer “Parameters” Tab</vt:lpstr>
      <vt:lpstr>Create a Pad in Pad Designer “Layers” Tab</vt:lpstr>
      <vt:lpstr>Create antipad / soldermask for a padstack</vt:lpstr>
      <vt:lpstr>Special Shaped Pads New “Shape symbol” in PCB Editor</vt:lpstr>
      <vt:lpstr>SMA Connector Padstack</vt:lpstr>
      <vt:lpstr>Surface Current Density Plot  @ Radio Frequency</vt:lpstr>
      <vt:lpstr>Assignment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2011-12-15T07:00:08Z</dcterms:created>
  <dcterms:modified xsi:type="dcterms:W3CDTF">2013-02-25T05:38:23Z</dcterms:modified>
</cp:coreProperties>
</file>